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1" r:id="rId2"/>
    <p:sldMasterId id="2147483653" r:id="rId3"/>
  </p:sldMasterIdLst>
  <p:handoutMasterIdLst>
    <p:handoutMasterId r:id="rId40"/>
  </p:handoutMasterIdLst>
  <p:sldIdLst>
    <p:sldId id="25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9" r:id="rId14"/>
    <p:sldId id="268" r:id="rId15"/>
    <p:sldId id="283" r:id="rId16"/>
    <p:sldId id="269" r:id="rId17"/>
    <p:sldId id="272" r:id="rId18"/>
    <p:sldId id="282" r:id="rId19"/>
    <p:sldId id="271" r:id="rId20"/>
    <p:sldId id="267" r:id="rId21"/>
    <p:sldId id="274" r:id="rId22"/>
    <p:sldId id="280" r:id="rId23"/>
    <p:sldId id="273" r:id="rId24"/>
    <p:sldId id="270" r:id="rId25"/>
    <p:sldId id="275" r:id="rId26"/>
    <p:sldId id="277" r:id="rId27"/>
    <p:sldId id="278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  <a:srgbClr val="446CA9"/>
    <a:srgbClr val="75C2D4"/>
    <a:srgbClr val="009FAC"/>
    <a:srgbClr val="AED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3333"/>
    <p:restoredTop sz="50382" autoAdjust="0"/>
  </p:normalViewPr>
  <p:slideViewPr>
    <p:cSldViewPr snapToGrid="0" snapToObjects="1">
      <p:cViewPr varScale="1">
        <p:scale>
          <a:sx n="176" d="100"/>
          <a:sy n="176" d="100"/>
        </p:scale>
        <p:origin x="-104" y="-1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251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1" Type="http://schemas.openxmlformats.org/officeDocument/2006/relationships/printerSettings" Target="printerSettings/printerSettings1.bin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7094C8-6BAA-0D43-B5FB-46B347CDD169}" type="datetimeFigureOut">
              <a:rPr lang="en-US" smtClean="0"/>
              <a:t>3/17/17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815E97-0E24-C94E-BE3A-D7DAEF4B4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54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368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922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177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2740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391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838200" y="2245683"/>
            <a:ext cx="10515600" cy="670045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446CA9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CA" dirty="0" smtClean="0"/>
              <a:t>Click to edit Master title style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0"/>
          </p:nvPr>
        </p:nvSpPr>
        <p:spPr>
          <a:xfrm>
            <a:off x="828675" y="3123001"/>
            <a:ext cx="10506075" cy="2932741"/>
          </a:xfrm>
          <a:prstGeom prst="rect">
            <a:avLst/>
          </a:prstGeom>
        </p:spPr>
        <p:txBody>
          <a:bodyPr/>
          <a:lstStyle>
            <a:lvl1pPr>
              <a:buClr>
                <a:srgbClr val="446CA9"/>
              </a:buClr>
              <a:defRPr>
                <a:latin typeface="Arial" charset="0"/>
                <a:ea typeface="Arial" charset="0"/>
                <a:cs typeface="Arial" charset="0"/>
              </a:defRPr>
            </a:lvl1pPr>
            <a:lvl2pPr>
              <a:buClr>
                <a:srgbClr val="446CA9"/>
              </a:buCl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buClr>
                <a:srgbClr val="446CA9"/>
              </a:buCl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446CA9"/>
              </a:buCl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446CA9"/>
              </a:buCl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CA" dirty="0" smtClean="0"/>
              <a:t>Click to edit Master text styles</a:t>
            </a:r>
          </a:p>
          <a:p>
            <a:pPr lvl="1"/>
            <a:r>
              <a:rPr lang="en-CA" dirty="0" smtClean="0"/>
              <a:t>Second level</a:t>
            </a:r>
          </a:p>
          <a:p>
            <a:pPr lvl="2"/>
            <a:r>
              <a:rPr lang="en-CA" dirty="0" smtClean="0"/>
              <a:t>Third level</a:t>
            </a:r>
          </a:p>
          <a:p>
            <a:pPr lvl="3"/>
            <a:r>
              <a:rPr lang="en-CA" dirty="0" smtClean="0"/>
              <a:t>Fourth level</a:t>
            </a:r>
          </a:p>
          <a:p>
            <a:pPr lvl="4"/>
            <a:r>
              <a:rPr lang="en-CA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890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558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halkduster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734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01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halkduster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410200" cy="45259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Tx/>
              <a:buNone/>
              <a:defRPr sz="4400">
                <a:latin typeface="Chalkduster"/>
              </a:defRPr>
            </a:lvl1pPr>
            <a:lvl2pPr marL="457200" indent="0" algn="ctr">
              <a:buFontTx/>
              <a:buNone/>
              <a:defRPr sz="2400">
                <a:latin typeface="Chalkduster"/>
              </a:defRPr>
            </a:lvl2pPr>
            <a:lvl3pPr marL="914400" indent="0" algn="ctr">
              <a:buFontTx/>
              <a:buNone/>
              <a:defRPr sz="2000">
                <a:latin typeface="Chalkduster"/>
              </a:defRPr>
            </a:lvl3pPr>
            <a:lvl4pPr marL="1371600" indent="0" algn="ctr">
              <a:buFontTx/>
              <a:buNone/>
              <a:defRPr sz="1800">
                <a:latin typeface="Chalkduster"/>
              </a:defRPr>
            </a:lvl4pPr>
            <a:lvl5pPr marL="1828800" indent="0" algn="ctr">
              <a:buFontTx/>
              <a:buNone/>
              <a:defRPr sz="1800">
                <a:latin typeface="Chalkduster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5410200" cy="4525963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ctr">
              <a:buFontTx/>
              <a:buNone/>
              <a:defRPr sz="4400">
                <a:latin typeface="Chalkduster"/>
              </a:defRPr>
            </a:lvl1pPr>
            <a:lvl2pPr marL="457200" indent="0" algn="ctr">
              <a:buFontTx/>
              <a:buNone/>
              <a:defRPr sz="4000">
                <a:latin typeface="Chalkduster"/>
              </a:defRPr>
            </a:lvl2pPr>
            <a:lvl3pPr marL="914400" indent="0" algn="ctr">
              <a:buFontTx/>
              <a:buNone/>
              <a:defRPr sz="2000">
                <a:latin typeface="Chalkduster"/>
              </a:defRPr>
            </a:lvl3pPr>
            <a:lvl4pPr marL="1371600" indent="0" algn="ctr">
              <a:buFontTx/>
              <a:buNone/>
              <a:defRPr sz="1800">
                <a:latin typeface="Chalkduster"/>
              </a:defRPr>
            </a:lvl4pPr>
            <a:lvl5pPr marL="1828800" indent="0" algn="ctr">
              <a:buFontTx/>
              <a:buNone/>
              <a:defRPr sz="1800">
                <a:latin typeface="Chalkduster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22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>
                <a:latin typeface="Chalkduster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459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37985"/>
          </a:xfrm>
          <a:prstGeom prst="rect">
            <a:avLst/>
          </a:prstGeom>
        </p:spPr>
        <p:txBody>
          <a:bodyPr anchor="ctr" anchorCtr="0"/>
          <a:lstStyle>
            <a:lvl1pPr>
              <a:defRPr>
                <a:latin typeface="Chalkduster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004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30876739-601A-6C46-8B1B-8BA62BB14BC6}" type="datetimeFigureOut">
              <a:rPr lang="en-US" smtClean="0"/>
              <a:t>3/19/17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/>
          <a:lstStyle/>
          <a:p>
            <a:fld id="{E3435B02-503F-A549-9F82-9E924D879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6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theme" Target="../theme/theme3.xml"/><Relationship Id="rId14" Type="http://schemas.openxmlformats.org/officeDocument/2006/relationships/image" Target="../media/image4.jpg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9834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1">
          <a:blip r:embed="rId14">
            <a:alphaModFix amt="31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609600" y="604762"/>
            <a:ext cx="10972800" cy="552140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894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5" r:id="rId8"/>
    <p:sldLayoutId id="2147483661" r:id="rId9"/>
    <p:sldLayoutId id="2147483662" r:id="rId10"/>
    <p:sldLayoutId id="2147483663" r:id="rId11"/>
    <p:sldLayoutId id="2147483664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457200" rtl="0" eaLnBrk="1" latinLnBrk="0" hangingPunct="1">
        <a:spcBef>
          <a:spcPct val="20000"/>
        </a:spcBef>
        <a:buFontTx/>
        <a:buNone/>
        <a:defRPr sz="4400" kern="1200">
          <a:solidFill>
            <a:schemeClr val="tx1"/>
          </a:solidFill>
          <a:latin typeface="Chalkduster"/>
          <a:ea typeface="+mn-ea"/>
          <a:cs typeface="+mn-cs"/>
        </a:defRPr>
      </a:lvl1pPr>
      <a:lvl2pPr marL="457200" indent="0" algn="ctr" defTabSz="457200" rtl="0" eaLnBrk="1" latinLnBrk="0" hangingPunct="1">
        <a:spcBef>
          <a:spcPct val="20000"/>
        </a:spcBef>
        <a:buFontTx/>
        <a:buNone/>
        <a:defRPr sz="4400" kern="1200">
          <a:solidFill>
            <a:schemeClr val="tx1"/>
          </a:solidFill>
          <a:latin typeface="Chalkduster"/>
          <a:ea typeface="+mn-ea"/>
          <a:cs typeface="+mn-cs"/>
        </a:defRPr>
      </a:lvl2pPr>
      <a:lvl3pPr marL="914400" indent="0" algn="ctr" defTabSz="457200" rtl="0" eaLnBrk="1" latinLnBrk="0" hangingPunct="1">
        <a:spcBef>
          <a:spcPct val="20000"/>
        </a:spcBef>
        <a:buFontTx/>
        <a:buNone/>
        <a:defRPr sz="4000" kern="1200">
          <a:solidFill>
            <a:schemeClr val="tx1"/>
          </a:solidFill>
          <a:latin typeface="Chalkduster"/>
          <a:ea typeface="+mn-ea"/>
          <a:cs typeface="+mn-cs"/>
        </a:defRPr>
      </a:lvl3pPr>
      <a:lvl4pPr marL="1371600" indent="0" algn="ctr" defTabSz="457200" rtl="0" eaLnBrk="1" latinLnBrk="0" hangingPunct="1">
        <a:spcBef>
          <a:spcPct val="20000"/>
        </a:spcBef>
        <a:buFontTx/>
        <a:buNone/>
        <a:defRPr sz="3600" kern="1200">
          <a:solidFill>
            <a:schemeClr val="tx1"/>
          </a:solidFill>
          <a:latin typeface="Chalkduster"/>
          <a:ea typeface="+mn-ea"/>
          <a:cs typeface="+mn-cs"/>
        </a:defRPr>
      </a:lvl4pPr>
      <a:lvl5pPr marL="1828800" indent="0" algn="ctr" defTabSz="457200" rtl="0" eaLnBrk="1" latinLnBrk="0" hangingPunct="1">
        <a:spcBef>
          <a:spcPct val="20000"/>
        </a:spcBef>
        <a:buFontTx/>
        <a:buNone/>
        <a:defRPr sz="3200" kern="1200">
          <a:solidFill>
            <a:schemeClr val="tx1"/>
          </a:solidFill>
          <a:latin typeface="Chalkduster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jpg"/><Relationship Id="rId3" Type="http://schemas.openxmlformats.org/officeDocument/2006/relationships/image" Target="../media/image5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Relationship Id="rId3" Type="http://schemas.openxmlformats.org/officeDocument/2006/relationships/image" Target="../media/image15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jpg"/><Relationship Id="rId3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Relationship Id="rId3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31371" y="3135089"/>
            <a:ext cx="10972800" cy="2285999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/>
            <a:r>
              <a:rPr lang="en-US" sz="52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Scaling Organizations Using Kubernetes</a:t>
            </a:r>
            <a:endParaRPr lang="en-US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Richard Fliam, Lead Engineering Effectiveness, Comcast VIPER</a:t>
            </a:r>
            <a:endParaRPr lang="en-US" sz="2400" b="1" i="1" dirty="0" smtClean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  <a:latin typeface="Chalkduster"/>
                <a:cs typeface="Chalkduster"/>
              </a:rPr>
              <a:t>Two Hundred </a:t>
            </a:r>
            <a:r>
              <a:rPr lang="en-US" dirty="0" smtClean="0">
                <a:latin typeface="Chalkduster"/>
                <a:cs typeface="Chalkduster"/>
              </a:rPr>
              <a:t>Engineers</a:t>
            </a:r>
            <a:endParaRPr lang="en-US" dirty="0">
              <a:latin typeface="Chalkduster"/>
              <a:cs typeface="Chalkduster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20715" r="-2071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SaaS</a:t>
            </a:r>
            <a:r>
              <a:rPr lang="en-US" dirty="0" smtClean="0"/>
              <a:t> Customers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Pain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376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7"/>
            <a:ext cx="10972800" cy="1666493"/>
          </a:xfrm>
        </p:spPr>
        <p:txBody>
          <a:bodyPr/>
          <a:lstStyle/>
          <a:p>
            <a:r>
              <a:rPr lang="en-US" dirty="0" smtClean="0">
                <a:latin typeface="Chalkduster"/>
                <a:cs typeface="Chalkduster"/>
              </a:rPr>
              <a:t>Why is 200 </a:t>
            </a:r>
            <a:r>
              <a:rPr lang="en-US" dirty="0" smtClean="0">
                <a:solidFill>
                  <a:srgbClr val="FF0000"/>
                </a:solidFill>
                <a:latin typeface="Chalkduster"/>
                <a:cs typeface="Chalkduster"/>
              </a:rPr>
              <a:t>Slower and Less Effective </a:t>
            </a:r>
            <a:r>
              <a:rPr lang="en-US" sz="2800" dirty="0" smtClean="0">
                <a:solidFill>
                  <a:schemeClr val="bg1">
                    <a:lumMod val="75000"/>
                  </a:schemeClr>
                </a:solidFill>
                <a:latin typeface="Chalkduster"/>
                <a:cs typeface="Chalkduster"/>
              </a:rPr>
              <a:t>(per person) </a:t>
            </a:r>
            <a:r>
              <a:rPr lang="en-US" dirty="0" smtClean="0">
                <a:solidFill>
                  <a:srgbClr val="000000"/>
                </a:solidFill>
                <a:latin typeface="Chalkduster"/>
                <a:cs typeface="Chalkduster"/>
              </a:rPr>
              <a:t>Than 20?</a:t>
            </a:r>
            <a:endParaRPr lang="en-US" dirty="0">
              <a:solidFill>
                <a:srgbClr val="000000"/>
              </a:solidFill>
              <a:latin typeface="Chalkduster"/>
              <a:cs typeface="Chalkduster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 x N </a:t>
            </a:r>
            <a:r>
              <a:rPr lang="en-US" dirty="0" smtClean="0">
                <a:solidFill>
                  <a:srgbClr val="009FAC"/>
                </a:solidFill>
              </a:rPr>
              <a:t>Communications</a:t>
            </a:r>
          </a:p>
          <a:p>
            <a:r>
              <a:rPr lang="en-US" dirty="0" smtClean="0"/>
              <a:t>Organizational </a:t>
            </a:r>
            <a:r>
              <a:rPr lang="en-US" dirty="0" smtClean="0">
                <a:solidFill>
                  <a:srgbClr val="009FAC"/>
                </a:solidFill>
              </a:rPr>
              <a:t>Bottlenecks</a:t>
            </a:r>
          </a:p>
          <a:p>
            <a:r>
              <a:rPr lang="en-US" dirty="0" smtClean="0"/>
              <a:t>Organizational </a:t>
            </a:r>
            <a:r>
              <a:rPr lang="en-US" dirty="0" smtClean="0">
                <a:solidFill>
                  <a:srgbClr val="009FAC"/>
                </a:solidFill>
              </a:rPr>
              <a:t>Coupling</a:t>
            </a:r>
          </a:p>
        </p:txBody>
      </p:sp>
    </p:spTree>
    <p:extLst>
      <p:ext uri="{BB962C8B-B14F-4D97-AF65-F5344CB8AC3E}">
        <p14:creationId xmlns:p14="http://schemas.microsoft.com/office/powerpoint/2010/main" val="1245240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cs typeface="Chalkduster"/>
              </a:rPr>
              <a:t>N x N Communications</a:t>
            </a:r>
            <a:endParaRPr lang="en-US" dirty="0">
              <a:latin typeface="Chalkduster"/>
              <a:cs typeface="Chalkduster"/>
            </a:endParaRPr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/>
          <a:srcRect t="-12044" b="-1204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51837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l="-35246" r="-352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31461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6CA9"/>
                </a:solidFill>
                <a:cs typeface="Chalkduster"/>
              </a:rPr>
              <a:t>Communication</a:t>
            </a:r>
            <a:r>
              <a:rPr lang="en-US" dirty="0" smtClean="0">
                <a:cs typeface="Chalkduster"/>
              </a:rPr>
              <a:t> becomes </a:t>
            </a:r>
            <a:br>
              <a:rPr lang="en-US" dirty="0" smtClean="0">
                <a:cs typeface="Chalkduster"/>
              </a:rPr>
            </a:br>
            <a:r>
              <a:rPr lang="en-US" dirty="0" smtClean="0">
                <a:cs typeface="Chalkduster"/>
              </a:rPr>
              <a:t>the </a:t>
            </a:r>
            <a:r>
              <a:rPr lang="en-US" dirty="0" smtClean="0">
                <a:solidFill>
                  <a:srgbClr val="446CA9"/>
                </a:solidFill>
                <a:cs typeface="Chalkduster"/>
              </a:rPr>
              <a:t>rate limiter</a:t>
            </a:r>
            <a:r>
              <a:rPr lang="en-US" dirty="0" smtClean="0">
                <a:cs typeface="Chalkduster"/>
              </a:rPr>
              <a:t> </a:t>
            </a:r>
            <a:br>
              <a:rPr lang="en-US" dirty="0" smtClean="0">
                <a:cs typeface="Chalkduster"/>
              </a:rPr>
            </a:br>
            <a:r>
              <a:rPr lang="en-US" dirty="0" smtClean="0">
                <a:cs typeface="Chalkduster"/>
              </a:rPr>
              <a:t>on our ability to</a:t>
            </a:r>
            <a:br>
              <a:rPr lang="en-US" dirty="0" smtClean="0">
                <a:cs typeface="Chalkduster"/>
              </a:rPr>
            </a:br>
            <a:r>
              <a:rPr lang="en-US" dirty="0" smtClean="0">
                <a:cs typeface="Chalkduster"/>
              </a:rPr>
              <a:t> </a:t>
            </a:r>
            <a:r>
              <a:rPr lang="en-US" dirty="0" smtClean="0">
                <a:solidFill>
                  <a:srgbClr val="446CA9"/>
                </a:solidFill>
                <a:cs typeface="Chalkduster"/>
              </a:rPr>
              <a:t>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674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Shared organizational resources</a:t>
            </a:r>
          </a:p>
          <a:p>
            <a:r>
              <a:rPr lang="en-US" i="1" dirty="0" smtClean="0">
                <a:solidFill>
                  <a:srgbClr val="FF0000"/>
                </a:solidFill>
              </a:rPr>
              <a:t>always</a:t>
            </a:r>
          </a:p>
          <a:p>
            <a:r>
              <a:rPr lang="en-US" dirty="0" smtClean="0"/>
              <a:t> become </a:t>
            </a:r>
            <a:r>
              <a:rPr lang="en-US" dirty="0" smtClean="0">
                <a:solidFill>
                  <a:srgbClr val="009FAC"/>
                </a:solidFill>
              </a:rPr>
              <a:t>overloaded</a:t>
            </a:r>
          </a:p>
        </p:txBody>
      </p:sp>
    </p:spTree>
    <p:extLst>
      <p:ext uri="{BB962C8B-B14F-4D97-AF65-F5344CB8AC3E}">
        <p14:creationId xmlns:p14="http://schemas.microsoft.com/office/powerpoint/2010/main" val="623908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l="-10986" r="-109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64731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>
                <a:cs typeface="Chalkduster"/>
              </a:rPr>
              <a:t>Organizational </a:t>
            </a:r>
            <a:r>
              <a:rPr lang="en-US" dirty="0" smtClean="0">
                <a:solidFill>
                  <a:srgbClr val="FF0000"/>
                </a:solidFill>
                <a:cs typeface="Chalkduster"/>
              </a:rPr>
              <a:t>coupling</a:t>
            </a:r>
            <a:br>
              <a:rPr lang="en-US" dirty="0" smtClean="0">
                <a:solidFill>
                  <a:srgbClr val="FF0000"/>
                </a:solidFill>
                <a:cs typeface="Chalkduster"/>
              </a:rPr>
            </a:br>
            <a:r>
              <a:rPr lang="en-US" dirty="0" smtClean="0">
                <a:solidFill>
                  <a:srgbClr val="FF0000"/>
                </a:solidFill>
                <a:cs typeface="Chalkduster"/>
              </a:rPr>
              <a:t>prevents</a:t>
            </a:r>
            <a:r>
              <a:rPr lang="en-US" dirty="0" smtClean="0">
                <a:cs typeface="Chalkduster"/>
              </a:rPr>
              <a:t> us from taking </a:t>
            </a:r>
            <a:r>
              <a:rPr lang="en-US" dirty="0" smtClean="0">
                <a:solidFill>
                  <a:srgbClr val="FF6600"/>
                </a:solidFill>
                <a:cs typeface="Chalkduster"/>
              </a:rPr>
              <a:t>effective</a:t>
            </a:r>
            <a:r>
              <a:rPr lang="en-US" dirty="0" smtClean="0">
                <a:cs typeface="Chalkduster"/>
              </a:rPr>
              <a:t> </a:t>
            </a:r>
            <a:r>
              <a:rPr lang="en-US" i="1" dirty="0" smtClean="0">
                <a:cs typeface="Chalkduster"/>
              </a:rPr>
              <a:t>independent</a:t>
            </a:r>
            <a:r>
              <a:rPr lang="en-US" dirty="0" smtClean="0">
                <a:cs typeface="Chalkduster"/>
              </a:rPr>
              <a:t> </a:t>
            </a:r>
            <a:r>
              <a:rPr lang="en-US" dirty="0" smtClean="0">
                <a:solidFill>
                  <a:srgbClr val="FF6600"/>
                </a:solidFill>
                <a:cs typeface="Chalkduster"/>
              </a:rPr>
              <a:t>action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435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</a:t>
            </a:r>
            <a:r>
              <a:rPr lang="en-US" dirty="0" err="1" smtClean="0"/>
              <a:t>kcd</a:t>
            </a:r>
            <a:r>
              <a:rPr lang="en-US" dirty="0" smtClean="0"/>
              <a:t> on Point as Always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/>
          <a:srcRect l="-48505" r="-4850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63584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x</a:t>
            </a:r>
            <a:r>
              <a:rPr lang="en-US" dirty="0" err="1" smtClean="0"/>
              <a:t>kcd</a:t>
            </a:r>
            <a:r>
              <a:rPr lang="en-US" dirty="0" smtClean="0"/>
              <a:t> on </a:t>
            </a:r>
            <a:r>
              <a:rPr lang="en-US" dirty="0" err="1" smtClean="0">
                <a:solidFill>
                  <a:srgbClr val="009FAC"/>
                </a:solidFill>
              </a:rPr>
              <a:t>DevOps</a:t>
            </a:r>
            <a:endParaRPr lang="en-US" dirty="0">
              <a:solidFill>
                <a:srgbClr val="009FAC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692" r="-6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73057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2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400" y="1993900"/>
            <a:ext cx="1727200" cy="28575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 smtClean="0">
                <a:solidFill>
                  <a:srgbClr val="446CA9"/>
                </a:solidFill>
                <a:latin typeface="Chalkduster"/>
                <a:cs typeface="Chalkduster"/>
              </a:rPr>
              <a:t>Hi</a:t>
            </a:r>
            <a:endParaRPr lang="en-US" sz="8000" dirty="0">
              <a:solidFill>
                <a:srgbClr val="446CA9"/>
              </a:solidFill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11387835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Let’s operate hundreds of </a:t>
            </a:r>
            <a:r>
              <a:rPr lang="en-US" dirty="0" err="1" smtClean="0"/>
              <a:t>microservices</a:t>
            </a:r>
            <a:r>
              <a:rPr lang="en-US" dirty="0" smtClean="0"/>
              <a:t>, thousands of machines, databases, </a:t>
            </a:r>
            <a:r>
              <a:rPr lang="en-US" dirty="0" err="1" smtClean="0"/>
              <a:t>objectstores</a:t>
            </a:r>
            <a:r>
              <a:rPr lang="en-US" dirty="0" smtClean="0"/>
              <a:t> and more</a:t>
            </a:r>
          </a:p>
          <a:p>
            <a:r>
              <a:rPr lang="en-US" dirty="0" smtClean="0"/>
              <a:t>with </a:t>
            </a:r>
            <a:r>
              <a:rPr lang="en-US" i="1" dirty="0" smtClean="0">
                <a:solidFill>
                  <a:srgbClr val="FF6600"/>
                </a:solidFill>
              </a:rPr>
              <a:t>puppet</a:t>
            </a:r>
            <a:endParaRPr lang="en-US" dirty="0" smtClean="0">
              <a:solidFill>
                <a:srgbClr val="FF6600"/>
              </a:solidFill>
            </a:endParaRPr>
          </a:p>
          <a:p>
            <a:r>
              <a:rPr lang="en-US" i="1" dirty="0" smtClean="0">
                <a:solidFill>
                  <a:srgbClr val="009FAC"/>
                </a:solidFill>
              </a:rPr>
              <a:t>Said no one ever</a:t>
            </a:r>
            <a:endParaRPr lang="en-US" i="1" dirty="0">
              <a:solidFill>
                <a:srgbClr val="009F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4165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Scaling </a:t>
            </a:r>
            <a:r>
              <a:rPr lang="en-US" dirty="0" smtClean="0">
                <a:solidFill>
                  <a:srgbClr val="446CA9"/>
                </a:solidFill>
              </a:rPr>
              <a:t>o</a:t>
            </a:r>
            <a:r>
              <a:rPr lang="en-US" dirty="0" smtClean="0">
                <a:solidFill>
                  <a:srgbClr val="446CA9"/>
                </a:solidFill>
              </a:rPr>
              <a:t>urselves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isn’t about doing more work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It’s about having a bigger </a:t>
            </a:r>
            <a:r>
              <a:rPr lang="en-US" dirty="0" smtClean="0">
                <a:solidFill>
                  <a:srgbClr val="446CA9"/>
                </a:solidFill>
              </a:rPr>
              <a:t>effect</a:t>
            </a:r>
            <a:endParaRPr lang="en-US" dirty="0">
              <a:solidFill>
                <a:srgbClr val="446C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060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Increase our</a:t>
            </a:r>
          </a:p>
          <a:p>
            <a:r>
              <a:rPr lang="en-US" dirty="0" smtClean="0">
                <a:solidFill>
                  <a:srgbClr val="75C2D4"/>
                </a:solidFill>
              </a:rPr>
              <a:t> freedom of action</a:t>
            </a:r>
          </a:p>
          <a:p>
            <a:r>
              <a:rPr lang="en-US" dirty="0" smtClean="0"/>
              <a:t>and its </a:t>
            </a:r>
          </a:p>
          <a:p>
            <a:r>
              <a:rPr lang="en-US" dirty="0" smtClean="0">
                <a:solidFill>
                  <a:srgbClr val="75C2D4"/>
                </a:solidFill>
              </a:rPr>
              <a:t>effect</a:t>
            </a:r>
            <a:endParaRPr lang="en-US" dirty="0">
              <a:solidFill>
                <a:srgbClr val="75C2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6729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09600" y="2298096"/>
            <a:ext cx="10972800" cy="2361067"/>
          </a:xfrm>
        </p:spPr>
        <p:txBody>
          <a:bodyPr/>
          <a:lstStyle/>
          <a:p>
            <a:r>
              <a:rPr lang="en-US" sz="5400" dirty="0" smtClean="0"/>
              <a:t>Kubernetes:</a:t>
            </a:r>
            <a:br>
              <a:rPr lang="en-US" sz="5400" dirty="0" smtClean="0"/>
            </a:br>
            <a:r>
              <a:rPr lang="en-US" sz="5400" dirty="0" smtClean="0"/>
              <a:t> Container Orchestration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399600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09600" y="2298096"/>
            <a:ext cx="10972800" cy="2361067"/>
          </a:xfrm>
        </p:spPr>
        <p:txBody>
          <a:bodyPr/>
          <a:lstStyle/>
          <a:p>
            <a:r>
              <a:rPr lang="en-US" sz="5400" dirty="0" smtClean="0"/>
              <a:t>Kubernetes:</a:t>
            </a:r>
            <a:br>
              <a:rPr lang="en-US" sz="5400" dirty="0" smtClean="0"/>
            </a:br>
            <a:r>
              <a:rPr lang="en-US" sz="5400" dirty="0" smtClean="0"/>
              <a:t> </a:t>
            </a:r>
            <a:r>
              <a:rPr lang="en-US" sz="5400" strike="sngStrike" dirty="0" smtClean="0">
                <a:solidFill>
                  <a:srgbClr val="E6E6E6"/>
                </a:solidFill>
              </a:rPr>
              <a:t>Container Orchestration</a:t>
            </a: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 smtClean="0"/>
              <a:t>Datacenter OS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360162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Your desktop OS needs </a:t>
            </a:r>
            <a:r>
              <a:rPr lang="en-US" dirty="0" err="1" smtClean="0"/>
              <a:t>sysctl</a:t>
            </a:r>
            <a:r>
              <a:rPr lang="en-US" dirty="0" smtClean="0"/>
              <a:t>, </a:t>
            </a:r>
            <a:r>
              <a:rPr lang="en-US" dirty="0" err="1" smtClean="0"/>
              <a:t>ps</a:t>
            </a:r>
            <a:r>
              <a:rPr lang="en-US" dirty="0" smtClean="0"/>
              <a:t>, top, </a:t>
            </a:r>
            <a:r>
              <a:rPr lang="en-US" dirty="0" err="1" smtClean="0"/>
              <a:t>iostat</a:t>
            </a:r>
            <a:r>
              <a:rPr lang="en-US" dirty="0" smtClean="0"/>
              <a:t>, </a:t>
            </a:r>
            <a:r>
              <a:rPr lang="en-US" dirty="0" err="1" smtClean="0"/>
              <a:t>journalctl</a:t>
            </a:r>
            <a:r>
              <a:rPr lang="en-US" dirty="0" smtClean="0"/>
              <a:t>, and user management</a:t>
            </a:r>
            <a:endParaRPr lang="en-US" dirty="0"/>
          </a:p>
          <a:p>
            <a:r>
              <a:rPr lang="en-US" dirty="0" smtClean="0">
                <a:solidFill>
                  <a:srgbClr val="446CA9"/>
                </a:solidFill>
              </a:rPr>
              <a:t>So does your datacenter OS</a:t>
            </a:r>
            <a:endParaRPr lang="en-US" dirty="0">
              <a:solidFill>
                <a:srgbClr val="446C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5248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How do I manage software deployment and packaging?</a:t>
            </a:r>
          </a:p>
          <a:p>
            <a:r>
              <a:rPr lang="en-US" dirty="0" smtClean="0">
                <a:solidFill>
                  <a:srgbClr val="446CA9"/>
                </a:solidFill>
              </a:rPr>
              <a:t>rpm</a:t>
            </a:r>
            <a:r>
              <a:rPr lang="en-US" dirty="0" smtClean="0"/>
              <a:t> and</a:t>
            </a:r>
          </a:p>
          <a:p>
            <a:r>
              <a:rPr lang="en-US" dirty="0">
                <a:solidFill>
                  <a:srgbClr val="AED136"/>
                </a:solidFill>
              </a:rPr>
              <a:t>y</a:t>
            </a:r>
            <a:r>
              <a:rPr lang="en-US" dirty="0" smtClean="0">
                <a:solidFill>
                  <a:srgbClr val="AED136"/>
                </a:solidFill>
              </a:rPr>
              <a:t>um (</a:t>
            </a:r>
            <a:r>
              <a:rPr lang="en-US" dirty="0" err="1" smtClean="0">
                <a:solidFill>
                  <a:srgbClr val="AED136"/>
                </a:solidFill>
              </a:rPr>
              <a:t>dnf</a:t>
            </a:r>
            <a:r>
              <a:rPr lang="en-US" dirty="0" smtClean="0">
                <a:solidFill>
                  <a:srgbClr val="AED136"/>
                </a:solidFill>
              </a:rPr>
              <a:t>)</a:t>
            </a:r>
          </a:p>
          <a:p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</a:rPr>
              <a:t>(or </a:t>
            </a:r>
            <a:r>
              <a:rPr lang="en-US" sz="2800" dirty="0" err="1" smtClean="0">
                <a:solidFill>
                  <a:schemeClr val="bg1">
                    <a:lumMod val="65000"/>
                  </a:schemeClr>
                </a:solidFill>
              </a:rPr>
              <a:t>pkg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</a:rPr>
              <a:t> and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</a:rPr>
              <a:t>apt-get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</a:rPr>
              <a:t>you </a:t>
            </a:r>
            <a:r>
              <a:rPr lang="en-US" sz="2800" dirty="0" err="1">
                <a:solidFill>
                  <a:schemeClr val="bg1">
                    <a:lumMod val="65000"/>
                  </a:schemeClr>
                </a:solidFill>
              </a:rPr>
              <a:t>D</a:t>
            </a:r>
            <a:r>
              <a:rPr lang="en-US" sz="2800" dirty="0" err="1" smtClean="0">
                <a:solidFill>
                  <a:schemeClr val="bg1">
                    <a:lumMod val="65000"/>
                  </a:schemeClr>
                </a:solidFill>
              </a:rPr>
              <a:t>ebian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</a:rPr>
              <a:t> traitors)</a:t>
            </a: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37411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Let’s write those for </a:t>
            </a:r>
            <a:r>
              <a:rPr lang="en-US" dirty="0" err="1" smtClean="0"/>
              <a:t>Kube</a:t>
            </a:r>
            <a:r>
              <a:rPr lang="en-US" dirty="0"/>
              <a:t> </a:t>
            </a:r>
            <a:r>
              <a:rPr lang="en-US" dirty="0" smtClean="0"/>
              <a:t>and call it:</a:t>
            </a:r>
          </a:p>
          <a:p>
            <a:r>
              <a:rPr lang="en-US" dirty="0" smtClean="0">
                <a:solidFill>
                  <a:srgbClr val="446CA9"/>
                </a:solidFill>
              </a:rPr>
              <a:t>Geronimo </a:t>
            </a:r>
            <a:r>
              <a:rPr lang="en-US" dirty="0" smtClean="0"/>
              <a:t>and</a:t>
            </a:r>
          </a:p>
          <a:p>
            <a:r>
              <a:rPr lang="en-US" dirty="0" err="1" smtClean="0">
                <a:solidFill>
                  <a:srgbClr val="AED136"/>
                </a:solidFill>
              </a:rPr>
              <a:t>Taklishim</a:t>
            </a:r>
            <a:endParaRPr lang="en-US" dirty="0" smtClean="0">
              <a:solidFill>
                <a:srgbClr val="AED1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510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6CA9"/>
                </a:solidFill>
              </a:rPr>
              <a:t>RPM</a:t>
            </a:r>
            <a:r>
              <a:rPr lang="en-US" dirty="0" smtClean="0"/>
              <a:t> for </a:t>
            </a:r>
            <a:r>
              <a:rPr lang="en-US" dirty="0" err="1" smtClean="0"/>
              <a:t>Kube</a:t>
            </a:r>
            <a:r>
              <a:rPr lang="en-US" dirty="0" smtClean="0"/>
              <a:t> = </a:t>
            </a:r>
            <a:r>
              <a:rPr lang="en-US" dirty="0" smtClean="0">
                <a:solidFill>
                  <a:srgbClr val="446CA9"/>
                </a:solidFill>
              </a:rPr>
              <a:t>Geronimo</a:t>
            </a:r>
            <a:endParaRPr lang="en-US" dirty="0">
              <a:solidFill>
                <a:srgbClr val="446CA9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72938" b="-7293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409272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ED136"/>
                </a:solidFill>
              </a:rPr>
              <a:t>Yum</a:t>
            </a:r>
            <a:r>
              <a:rPr lang="en-US" dirty="0" smtClean="0"/>
              <a:t> for </a:t>
            </a:r>
            <a:r>
              <a:rPr lang="en-US" dirty="0" err="1" smtClean="0"/>
              <a:t>Kube</a:t>
            </a:r>
            <a:r>
              <a:rPr lang="en-US" dirty="0" smtClean="0"/>
              <a:t> = </a:t>
            </a:r>
            <a:r>
              <a:rPr lang="en-US" dirty="0" err="1" smtClean="0">
                <a:solidFill>
                  <a:srgbClr val="AED136"/>
                </a:solidFill>
              </a:rPr>
              <a:t>Taklishim</a:t>
            </a:r>
            <a:endParaRPr lang="en-US" dirty="0">
              <a:solidFill>
                <a:srgbClr val="AED136"/>
              </a:solidFill>
            </a:endParaRP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/>
          <a:srcRect l="-29533" r="-2953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4813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9353" y="1989061"/>
            <a:ext cx="1727200" cy="2857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7466" y="1989061"/>
            <a:ext cx="1727200" cy="2857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104" y="1989061"/>
            <a:ext cx="1727200" cy="2857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halkduster"/>
                <a:cs typeface="Chalkduster"/>
              </a:rPr>
              <a:t>Comcast V</a:t>
            </a:r>
            <a:r>
              <a:rPr lang="en-US" dirty="0" smtClean="0">
                <a:solidFill>
                  <a:srgbClr val="446CA9"/>
                </a:solidFill>
                <a:latin typeface="Chalkduster"/>
                <a:cs typeface="Chalkduster"/>
              </a:rPr>
              <a:t>IP</a:t>
            </a:r>
            <a:r>
              <a:rPr lang="en-US" dirty="0" smtClean="0">
                <a:latin typeface="Chalkduster"/>
                <a:cs typeface="Chalkduster"/>
              </a:rPr>
              <a:t>ER, 7 Years Ago</a:t>
            </a:r>
            <a:endParaRPr lang="en-US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1465684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446CA9"/>
                </a:solidFill>
              </a:rPr>
              <a:t>Changes</a:t>
            </a:r>
            <a:r>
              <a:rPr lang="en-US" dirty="0" smtClean="0"/>
              <a:t>, deployments, and versions of the system are </a:t>
            </a:r>
          </a:p>
          <a:p>
            <a:r>
              <a:rPr lang="en-US" dirty="0" smtClean="0">
                <a:solidFill>
                  <a:srgbClr val="446CA9"/>
                </a:solidFill>
              </a:rPr>
              <a:t>communicated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446CA9"/>
                </a:solidFill>
              </a:rPr>
              <a:t>as code</a:t>
            </a:r>
          </a:p>
          <a:p>
            <a:r>
              <a:rPr lang="en-US" dirty="0" smtClean="0">
                <a:solidFill>
                  <a:srgbClr val="FF6600"/>
                </a:solidFill>
              </a:rPr>
              <a:t>automatically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26916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Which means I can </a:t>
            </a:r>
            <a:r>
              <a:rPr lang="en-US" i="1" dirty="0" smtClean="0">
                <a:solidFill>
                  <a:srgbClr val="FF6600"/>
                </a:solidFill>
              </a:rPr>
              <a:t>reliably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automate testing and deployment at scale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1089900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Underlying </a:t>
            </a:r>
            <a:r>
              <a:rPr lang="en-US" dirty="0" smtClean="0">
                <a:solidFill>
                  <a:srgbClr val="75C2D4"/>
                </a:solidFill>
              </a:rPr>
              <a:t>infrastructure</a:t>
            </a:r>
            <a:r>
              <a:rPr lang="en-US" dirty="0" smtClean="0"/>
              <a:t> can be </a:t>
            </a:r>
            <a:r>
              <a:rPr lang="en-US" dirty="0" smtClean="0">
                <a:solidFill>
                  <a:srgbClr val="75C2D4"/>
                </a:solidFill>
              </a:rPr>
              <a:t>changed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75C2D4"/>
                </a:solidFill>
              </a:rPr>
              <a:t>independent</a:t>
            </a:r>
            <a:r>
              <a:rPr lang="en-US" dirty="0" smtClean="0">
                <a:solidFill>
                  <a:srgbClr val="FF6600"/>
                </a:solidFill>
              </a:rPr>
              <a:t> </a:t>
            </a:r>
            <a:r>
              <a:rPr lang="en-US" dirty="0" smtClean="0"/>
              <a:t>of the applications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1542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is </a:t>
            </a:r>
            <a:r>
              <a:rPr lang="en-US" dirty="0"/>
              <a:t>L</a:t>
            </a:r>
            <a:r>
              <a:rPr lang="en-US" dirty="0" smtClean="0"/>
              <a:t>ess Complicated?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6384" b="6384"/>
          <a:stretch>
            <a:fillRect/>
          </a:stretch>
        </p:blipFill>
        <p:spPr/>
      </p:pic>
      <p:pic>
        <p:nvPicPr>
          <p:cNvPr id="6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6384" b="638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65552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Scale ourselves by enabling</a:t>
            </a:r>
          </a:p>
          <a:p>
            <a:r>
              <a:rPr lang="en-US" dirty="0" smtClean="0"/>
              <a:t> </a:t>
            </a:r>
            <a:r>
              <a:rPr lang="en-US" dirty="0" smtClean="0">
                <a:solidFill>
                  <a:srgbClr val="75C2D4"/>
                </a:solidFill>
              </a:rPr>
              <a:t>large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effective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6600"/>
                </a:solidFill>
              </a:rPr>
              <a:t>safe</a:t>
            </a:r>
            <a:r>
              <a:rPr lang="en-US" dirty="0" smtClean="0"/>
              <a:t> </a:t>
            </a:r>
          </a:p>
          <a:p>
            <a:r>
              <a:rPr lang="en-US" dirty="0" smtClean="0"/>
              <a:t>changes with </a:t>
            </a:r>
          </a:p>
          <a:p>
            <a:r>
              <a:rPr lang="en-US" dirty="0" smtClean="0">
                <a:solidFill>
                  <a:srgbClr val="446CA9"/>
                </a:solidFill>
              </a:rPr>
              <a:t>freedom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AED136"/>
                </a:solidFill>
              </a:rPr>
              <a:t>comfort</a:t>
            </a:r>
            <a:endParaRPr lang="en-US" dirty="0">
              <a:solidFill>
                <a:srgbClr val="AED1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0903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ED136"/>
                </a:solidFill>
              </a:rPr>
              <a:t>I </a:t>
            </a:r>
            <a:r>
              <a:rPr lang="en-US" dirty="0" smtClean="0">
                <a:solidFill>
                  <a:srgbClr val="FF0000"/>
                </a:solidFill>
              </a:rPr>
              <a:t>&lt;3 </a:t>
            </a:r>
            <a:r>
              <a:rPr lang="en-US" dirty="0" err="1" smtClean="0">
                <a:solidFill>
                  <a:srgbClr val="AED136"/>
                </a:solidFill>
              </a:rPr>
              <a:t>Kube</a:t>
            </a:r>
            <a:endParaRPr lang="en-US" dirty="0">
              <a:solidFill>
                <a:srgbClr val="AED1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9355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alphaModFix amt="52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126" y="2311408"/>
            <a:ext cx="1727200" cy="28575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719262"/>
          </a:xfrm>
        </p:spPr>
        <p:txBody>
          <a:bodyPr/>
          <a:lstStyle/>
          <a:p>
            <a:r>
              <a:rPr lang="en-US" sz="8000" dirty="0" smtClean="0">
                <a:solidFill>
                  <a:srgbClr val="446CA9"/>
                </a:solidFill>
                <a:latin typeface="Chalkduster"/>
                <a:cs typeface="Chalkduster"/>
              </a:rPr>
              <a:t>Bye</a:t>
            </a:r>
            <a:br>
              <a:rPr lang="en-US" sz="8000" dirty="0" smtClean="0">
                <a:solidFill>
                  <a:srgbClr val="446CA9"/>
                </a:solidFill>
                <a:latin typeface="Chalkduster"/>
                <a:cs typeface="Chalkduster"/>
              </a:rPr>
            </a:br>
            <a:r>
              <a:rPr lang="en-US" sz="4800" dirty="0" smtClean="0">
                <a:solidFill>
                  <a:schemeClr val="bg1">
                    <a:lumMod val="75000"/>
                  </a:schemeClr>
                </a:solidFill>
                <a:cs typeface="Chalkduster"/>
              </a:rPr>
              <a:t>(questions?)</a:t>
            </a:r>
            <a:endParaRPr lang="en-US" sz="4800" dirty="0">
              <a:solidFill>
                <a:schemeClr val="bg1">
                  <a:lumMod val="75000"/>
                </a:schemeClr>
              </a:solidFill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2572160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halkduster"/>
                <a:cs typeface="Chalkduster"/>
              </a:rPr>
              <a:t>Comcast V</a:t>
            </a:r>
            <a:r>
              <a:rPr lang="en-US" dirty="0" smtClean="0">
                <a:solidFill>
                  <a:srgbClr val="446CA9"/>
                </a:solidFill>
                <a:latin typeface="Chalkduster"/>
                <a:cs typeface="Chalkduster"/>
              </a:rPr>
              <a:t>IP</a:t>
            </a:r>
            <a:r>
              <a:rPr lang="en-US" dirty="0" smtClean="0">
                <a:latin typeface="Chalkduster"/>
                <a:cs typeface="Chalkduster"/>
              </a:rPr>
              <a:t>ER, Today</a:t>
            </a:r>
            <a:endParaRPr lang="en-US" dirty="0">
              <a:latin typeface="Chalkduster"/>
              <a:cs typeface="Chalkduster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6896" y="1519562"/>
            <a:ext cx="3892248" cy="48860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6271" y="1712623"/>
            <a:ext cx="3884725" cy="459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125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45710"/>
            <a:ext cx="10972800" cy="4070504"/>
          </a:xfrm>
        </p:spPr>
        <p:txBody>
          <a:bodyPr/>
          <a:lstStyle/>
          <a:p>
            <a:r>
              <a:rPr lang="en-US" dirty="0">
                <a:latin typeface="Chalkduster"/>
                <a:cs typeface="Chalkduster"/>
              </a:rPr>
              <a:t>g</a:t>
            </a:r>
            <a:r>
              <a:rPr lang="en-US" dirty="0" smtClean="0">
                <a:latin typeface="Chalkduster"/>
                <a:cs typeface="Chalkduster"/>
              </a:rPr>
              <a:t>rowing </a:t>
            </a:r>
            <a:br>
              <a:rPr lang="en-US" dirty="0" smtClean="0">
                <a:latin typeface="Chalkduster"/>
                <a:cs typeface="Chalkduster"/>
              </a:rPr>
            </a:br>
            <a:r>
              <a:rPr lang="en-US" sz="5400" dirty="0" smtClean="0">
                <a:latin typeface="Chalkduster"/>
                <a:cs typeface="Chalkduster"/>
              </a:rPr>
              <a:t>organizations</a:t>
            </a:r>
            <a:r>
              <a:rPr lang="en-US" sz="4800" dirty="0" smtClean="0">
                <a:latin typeface="Chalkduster"/>
                <a:cs typeface="Chalkduster"/>
              </a:rPr>
              <a:t/>
            </a:r>
            <a:br>
              <a:rPr lang="en-US" sz="4800" dirty="0" smtClean="0">
                <a:latin typeface="Chalkduster"/>
                <a:cs typeface="Chalkduster"/>
              </a:rPr>
            </a:br>
            <a:r>
              <a:rPr lang="en-US" dirty="0" smtClean="0">
                <a:latin typeface="Chalkduster"/>
                <a:cs typeface="Chalkduster"/>
              </a:rPr>
              <a:t> </a:t>
            </a:r>
            <a:r>
              <a:rPr lang="en-US" sz="6600" dirty="0" smtClean="0">
                <a:latin typeface="Chalkduster"/>
                <a:cs typeface="Chalkduster"/>
              </a:rPr>
              <a:t>is</a:t>
            </a:r>
            <a:r>
              <a:rPr lang="en-US" dirty="0" smtClean="0">
                <a:latin typeface="Chalkduster"/>
                <a:cs typeface="Chalkduster"/>
              </a:rPr>
              <a:t> </a:t>
            </a:r>
            <a:br>
              <a:rPr lang="en-US" dirty="0" smtClean="0">
                <a:latin typeface="Chalkduster"/>
                <a:cs typeface="Chalkduster"/>
              </a:rPr>
            </a:br>
            <a:r>
              <a:rPr lang="en-US" sz="8000" b="1" i="1" dirty="0" smtClean="0">
                <a:solidFill>
                  <a:srgbClr val="FF0000"/>
                </a:solidFill>
                <a:latin typeface="Chalkduster"/>
                <a:cs typeface="Chalkduster"/>
              </a:rPr>
              <a:t>hard</a:t>
            </a:r>
            <a:endParaRPr lang="en-US" sz="8000" dirty="0">
              <a:solidFill>
                <a:srgbClr val="FF0000"/>
              </a:solidFill>
              <a:latin typeface="Chalkduster"/>
              <a:cs typeface="Chalkduster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clrChange>
              <a:clrFrom>
                <a:srgbClr val="D4D4D4"/>
              </a:clrFrom>
              <a:clrTo>
                <a:srgbClr val="D4D4D4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100000" l="0" r="9425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38547" y="4717142"/>
            <a:ext cx="1680710" cy="168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874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AED136"/>
                </a:solidFill>
                <a:latin typeface="Chalkduster"/>
                <a:cs typeface="Chalkduster"/>
              </a:rPr>
              <a:t>Five</a:t>
            </a:r>
            <a:r>
              <a:rPr lang="en-US" dirty="0" smtClean="0">
                <a:latin typeface="Chalkduster"/>
                <a:cs typeface="Chalkduster"/>
              </a:rPr>
              <a:t> Engineers</a:t>
            </a:r>
            <a:endParaRPr lang="en-US" dirty="0">
              <a:latin typeface="Chalkduster"/>
              <a:cs typeface="Chalkduster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-28243" b="-2824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dirty="0" smtClean="0">
                <a:solidFill>
                  <a:srgbClr val="75C2D4"/>
                </a:solidFill>
              </a:rPr>
              <a:t>One</a:t>
            </a:r>
            <a:r>
              <a:rPr lang="en-US" dirty="0" smtClean="0"/>
              <a:t> Product</a:t>
            </a:r>
          </a:p>
          <a:p>
            <a:pPr marL="0" indent="0" algn="ctr">
              <a:buNone/>
            </a:pPr>
            <a:r>
              <a:rPr lang="en-US" dirty="0" smtClean="0">
                <a:solidFill>
                  <a:srgbClr val="75C2D4"/>
                </a:solidFill>
              </a:rPr>
              <a:t>One</a:t>
            </a:r>
            <a:r>
              <a:rPr lang="en-US" dirty="0" smtClean="0"/>
              <a:t> Site</a:t>
            </a:r>
          </a:p>
          <a:p>
            <a:pPr marL="0" indent="0" algn="ctr">
              <a:buNone/>
            </a:pPr>
            <a:r>
              <a:rPr lang="en-US" dirty="0" smtClean="0"/>
              <a:t>VM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735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9FAC"/>
                </a:solidFill>
                <a:latin typeface="Chalkduster"/>
                <a:cs typeface="Chalkduster"/>
              </a:rPr>
              <a:t>Fifteen</a:t>
            </a:r>
            <a:r>
              <a:rPr lang="en-US" dirty="0" smtClean="0">
                <a:latin typeface="Chalkduster"/>
                <a:cs typeface="Chalkduster"/>
              </a:rPr>
              <a:t> Engineers</a:t>
            </a:r>
            <a:endParaRPr lang="en-US" dirty="0">
              <a:latin typeface="Chalkduster"/>
              <a:cs typeface="Chalkduster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34488" r="-34488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Ops Team</a:t>
            </a:r>
          </a:p>
          <a:p>
            <a:r>
              <a:rPr lang="en-US" dirty="0" smtClean="0"/>
              <a:t>Multi Site</a:t>
            </a:r>
          </a:p>
        </p:txBody>
      </p:sp>
    </p:spTree>
    <p:extLst>
      <p:ext uri="{BB962C8B-B14F-4D97-AF65-F5344CB8AC3E}">
        <p14:creationId xmlns:p14="http://schemas.microsoft.com/office/powerpoint/2010/main" val="4163937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6600"/>
                </a:solidFill>
                <a:latin typeface="Chalkduster"/>
                <a:cs typeface="Chalkduster"/>
              </a:rPr>
              <a:t>Fifty</a:t>
            </a:r>
            <a:r>
              <a:rPr lang="en-US" dirty="0" smtClean="0">
                <a:latin typeface="Chalkduster"/>
                <a:cs typeface="Chalkduster"/>
              </a:rPr>
              <a:t> Engineers</a:t>
            </a:r>
            <a:endParaRPr lang="en-US" dirty="0">
              <a:latin typeface="Chalkduster"/>
              <a:cs typeface="Chalkduster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218958" r="-218958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Multi-Service</a:t>
            </a:r>
          </a:p>
          <a:p>
            <a:r>
              <a:rPr lang="en-US" dirty="0" smtClean="0"/>
              <a:t>Multi-Site</a:t>
            </a:r>
          </a:p>
          <a:p>
            <a:r>
              <a:rPr lang="en-US" dirty="0" smtClean="0">
                <a:solidFill>
                  <a:srgbClr val="FF6600"/>
                </a:solidFill>
              </a:rPr>
              <a:t>Puppet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5613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  <a:latin typeface="Chalkduster"/>
                <a:cs typeface="Chalkduster"/>
              </a:rPr>
              <a:t>One Hundred </a:t>
            </a:r>
            <a:r>
              <a:rPr lang="en-US" dirty="0" smtClean="0">
                <a:latin typeface="Chalkduster"/>
                <a:cs typeface="Chalkduster"/>
              </a:rPr>
              <a:t>Engineers</a:t>
            </a:r>
            <a:endParaRPr lang="en-US" dirty="0">
              <a:latin typeface="Chalkduster"/>
              <a:cs typeface="Chalkduster"/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l="-87016" r="-87016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899" y="1600200"/>
            <a:ext cx="6971502" cy="4525963"/>
          </a:xfrm>
        </p:spPr>
        <p:txBody>
          <a:bodyPr/>
          <a:lstStyle/>
          <a:p>
            <a:r>
              <a:rPr lang="en-US" dirty="0" smtClean="0"/>
              <a:t>QA Teams</a:t>
            </a:r>
          </a:p>
          <a:p>
            <a:r>
              <a:rPr lang="en-US" dirty="0" smtClean="0"/>
              <a:t>Project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0719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6095</TotalTime>
  <Words>282</Words>
  <Application>Microsoft Macintosh PowerPoint</Application>
  <PresentationFormat>Custom</PresentationFormat>
  <Paragraphs>69</Paragraphs>
  <Slides>36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Office Theme</vt:lpstr>
      <vt:lpstr>Custom Design</vt:lpstr>
      <vt:lpstr>1_Custom Design</vt:lpstr>
      <vt:lpstr>PowerPoint Presentation</vt:lpstr>
      <vt:lpstr>Hi</vt:lpstr>
      <vt:lpstr>Comcast VIPER, 7 Years Ago</vt:lpstr>
      <vt:lpstr>Comcast VIPER, Today</vt:lpstr>
      <vt:lpstr>growing  organizations  is  hard</vt:lpstr>
      <vt:lpstr>Five Engineers</vt:lpstr>
      <vt:lpstr>Fifteen Engineers</vt:lpstr>
      <vt:lpstr>Fifty Engineers</vt:lpstr>
      <vt:lpstr>One Hundred Engineers</vt:lpstr>
      <vt:lpstr>Two Hundred Engineers</vt:lpstr>
      <vt:lpstr>Why is 200 Slower and Less Effective (per person) Than 20?</vt:lpstr>
      <vt:lpstr>N x N Communications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xkcd on Point as Always</vt:lpstr>
      <vt:lpstr>xkcd on DevOps</vt:lpstr>
      <vt:lpstr>PowerPoint Presentation</vt:lpstr>
      <vt:lpstr>PowerPoint Presentation</vt:lpstr>
      <vt:lpstr>PowerPoint Presentation</vt:lpstr>
      <vt:lpstr>Kubernetes:  Container Orchestration</vt:lpstr>
      <vt:lpstr>Kubernetes:  Container Orchestration Datacenter OS</vt:lpstr>
      <vt:lpstr>PowerPoint Presentation</vt:lpstr>
      <vt:lpstr>PowerPoint Presentation</vt:lpstr>
      <vt:lpstr>PowerPoint Presentation</vt:lpstr>
      <vt:lpstr>RPM for Kube = Geronimo</vt:lpstr>
      <vt:lpstr>Yum for Kube = Taklishim</vt:lpstr>
      <vt:lpstr>PowerPoint Presentation</vt:lpstr>
      <vt:lpstr>PowerPoint Presentation</vt:lpstr>
      <vt:lpstr>PowerPoint Presentation</vt:lpstr>
      <vt:lpstr>Which is Less Complicated?</vt:lpstr>
      <vt:lpstr>PowerPoint Presentation</vt:lpstr>
      <vt:lpstr>PowerPoint Presentation</vt:lpstr>
      <vt:lpstr>Bye (questions?)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Richard Fliam</cp:lastModifiedBy>
  <cp:revision>176</cp:revision>
  <dcterms:created xsi:type="dcterms:W3CDTF">2016-08-09T14:32:52Z</dcterms:created>
  <dcterms:modified xsi:type="dcterms:W3CDTF">2017-03-20T21:34:17Z</dcterms:modified>
</cp:coreProperties>
</file>

<file path=docProps/thumbnail.jpeg>
</file>